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1"/>
  </p:notesMasterIdLst>
  <p:handoutMasterIdLst>
    <p:handoutMasterId r:id="rId12"/>
  </p:handoutMasterIdLst>
  <p:sldIdLst>
    <p:sldId id="256" r:id="rId4"/>
    <p:sldId id="279" r:id="rId5"/>
    <p:sldId id="274" r:id="rId6"/>
    <p:sldId id="289" r:id="rId7"/>
    <p:sldId id="264" r:id="rId8"/>
    <p:sldId id="288" r:id="rId9"/>
    <p:sldId id="283" r:id="rId10"/>
  </p:sldIdLst>
  <p:sldSz cx="9144000" cy="6858000" type="screen4x3"/>
  <p:notesSz cx="6805613" cy="9944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EF5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82" autoAdjust="0"/>
    <p:restoredTop sz="86394" autoAdjust="0"/>
  </p:normalViewPr>
  <p:slideViewPr>
    <p:cSldViewPr snapToGrid="0" snapToObjects="1">
      <p:cViewPr varScale="1">
        <p:scale>
          <a:sx n="114" d="100"/>
          <a:sy n="114" d="100"/>
        </p:scale>
        <p:origin x="582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2E87C-5C95-437E-B4E4-2DFD3925D726}" type="datetimeFigureOut">
              <a:rPr lang="en-GB" smtClean="0"/>
              <a:t>16/05/2017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34607-90F1-42FC-BAC4-0A4F02780EF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3849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28DC5-7314-1342-9A88-437192BB7148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0EEAF-ACB2-4141-B061-D217DD6E9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842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0EEAF-ACB2-4141-B061-D217DD6E914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542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0EEAF-ACB2-4141-B061-D217DD6E914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381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hangingPunct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0EEAF-ACB2-4141-B061-D217DD6E914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956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0EEAF-ACB2-4141-B061-D217DD6E914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206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0EEAF-ACB2-4141-B061-D217DD6E914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398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0EEAF-ACB2-4141-B061-D217DD6E914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567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0EEAF-ACB2-4141-B061-D217DD6E914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437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04BFD2-0220-4A42-9360-46E50DAD664A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785A1-F14F-FC42-A802-0BC799A495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04BFD2-0220-4A42-9360-46E50DAD664A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785A1-F14F-FC42-A802-0BC799A495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04BFD2-0220-4A42-9360-46E50DAD664A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785A1-F14F-FC42-A802-0BC799A495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A81A9-BFA8-4A4A-8A4E-CA90DEE18E3F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104EFF-65D0-B748-9B5B-0A66D57029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A81A9-BFA8-4A4A-8A4E-CA90DEE18E3F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104EFF-65D0-B748-9B5B-0A66D57029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A81A9-BFA8-4A4A-8A4E-CA90DEE18E3F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104EFF-65D0-B748-9B5B-0A66D57029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A81A9-BFA8-4A4A-8A4E-CA90DEE18E3F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104EFF-65D0-B748-9B5B-0A66D57029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A81A9-BFA8-4A4A-8A4E-CA90DEE18E3F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104EFF-65D0-B748-9B5B-0A66D57029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A81A9-BFA8-4A4A-8A4E-CA90DEE18E3F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104EFF-65D0-B748-9B5B-0A66D57029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A81A9-BFA8-4A4A-8A4E-CA90DEE18E3F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104EFF-65D0-B748-9B5B-0A66D57029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A81A9-BFA8-4A4A-8A4E-CA90DEE18E3F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104EFF-65D0-B748-9B5B-0A66D57029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04BFD2-0220-4A42-9360-46E50DAD664A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785A1-F14F-FC42-A802-0BC799A495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A81A9-BFA8-4A4A-8A4E-CA90DEE18E3F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104EFF-65D0-B748-9B5B-0A66D57029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A81A9-BFA8-4A4A-8A4E-CA90DEE18E3F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104EFF-65D0-B748-9B5B-0A66D57029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A81A9-BFA8-4A4A-8A4E-CA90DEE18E3F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104EFF-65D0-B748-9B5B-0A66D57029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DF2DF1-55FF-054A-A4C8-EE4522D9EEAF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7E0DB0-B9CF-D042-BF2F-A48A93A4B3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DF2DF1-55FF-054A-A4C8-EE4522D9EEAF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7E0DB0-B9CF-D042-BF2F-A48A93A4B3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DF2DF1-55FF-054A-A4C8-EE4522D9EEAF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7E0DB0-B9CF-D042-BF2F-A48A93A4B3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DF2DF1-55FF-054A-A4C8-EE4522D9EEAF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7E0DB0-B9CF-D042-BF2F-A48A93A4B3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DF2DF1-55FF-054A-A4C8-EE4522D9EEAF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7E0DB0-B9CF-D042-BF2F-A48A93A4B3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DF2DF1-55FF-054A-A4C8-EE4522D9EEAF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7E0DB0-B9CF-D042-BF2F-A48A93A4B3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DF2DF1-55FF-054A-A4C8-EE4522D9EEAF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7E0DB0-B9CF-D042-BF2F-A48A93A4B3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04BFD2-0220-4A42-9360-46E50DAD664A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785A1-F14F-FC42-A802-0BC799A495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DF2DF1-55FF-054A-A4C8-EE4522D9EEAF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7E0DB0-B9CF-D042-BF2F-A48A93A4B3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DF2DF1-55FF-054A-A4C8-EE4522D9EEAF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7E0DB0-B9CF-D042-BF2F-A48A93A4B3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DF2DF1-55FF-054A-A4C8-EE4522D9EEAF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7E0DB0-B9CF-D042-BF2F-A48A93A4B3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DF2DF1-55FF-054A-A4C8-EE4522D9EEAF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7E0DB0-B9CF-D042-BF2F-A48A93A4B3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04BFD2-0220-4A42-9360-46E50DAD664A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785A1-F14F-FC42-A802-0BC799A495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04BFD2-0220-4A42-9360-46E50DAD664A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785A1-F14F-FC42-A802-0BC799A495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04BFD2-0220-4A42-9360-46E50DAD664A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785A1-F14F-FC42-A802-0BC799A495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04BFD2-0220-4A42-9360-46E50DAD664A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785A1-F14F-FC42-A802-0BC799A495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04BFD2-0220-4A42-9360-46E50DAD664A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785A1-F14F-FC42-A802-0BC799A495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04BFD2-0220-4A42-9360-46E50DAD664A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785A1-F14F-FC42-A802-0BC799A495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owerpoint slide 2011 top master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1095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583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38415"/>
            <a:ext cx="8229600" cy="3887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6" name="Picture 5" descr="Powerpoint slide 2011 bottom master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5338838"/>
            <a:ext cx="9144000" cy="15191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061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 blue left or </a:t>
            </a:r>
            <a:r>
              <a:rPr lang="en-US" dirty="0" err="1" smtClean="0"/>
              <a:t>centred</a:t>
            </a:r>
            <a:r>
              <a:rPr lang="en-US" dirty="0" smtClean="0"/>
              <a:t> 32pt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57930"/>
            <a:ext cx="8229600" cy="4411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eaLnBrk="1" hangingPunct="1"/>
            <a:r>
              <a:rPr lang="en-US" dirty="0" smtClean="0"/>
              <a:t>Text 24pt left or </a:t>
            </a:r>
            <a:r>
              <a:rPr lang="en-US" dirty="0" err="1" smtClean="0"/>
              <a:t>centred</a:t>
            </a:r>
            <a:r>
              <a:rPr lang="en-US" dirty="0" smtClean="0"/>
              <a:t> / highlight words in blue or red</a:t>
            </a:r>
          </a:p>
          <a:p>
            <a:pPr eaLnBrk="1" hangingPunct="1"/>
            <a:r>
              <a:rPr lang="en-US" dirty="0" smtClean="0"/>
              <a:t>• bullet points in red or blue</a:t>
            </a:r>
            <a:endParaRPr lang="en-US" dirty="0"/>
          </a:p>
        </p:txBody>
      </p:sp>
      <p:pic>
        <p:nvPicPr>
          <p:cNvPr id="6" name="Picture 5" descr="Powerpoint slide 2011 top general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493486"/>
          </a:xfrm>
          <a:prstGeom prst="rect">
            <a:avLst/>
          </a:prstGeom>
        </p:spPr>
      </p:pic>
      <p:pic>
        <p:nvPicPr>
          <p:cNvPr id="7" name="Picture 6" descr="Powerpoint slide 2011 bottom general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5842000"/>
            <a:ext cx="9144000" cy="1016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rgbClr val="0000FF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40415"/>
            <a:ext cx="8229600" cy="8953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Blank for graphs, images and full screen 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ctr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57"/>
          <a:stretch/>
        </p:blipFill>
        <p:spPr>
          <a:xfrm>
            <a:off x="1160822" y="2413974"/>
            <a:ext cx="3112025" cy="240975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14325" y="786653"/>
            <a:ext cx="8458200" cy="1810815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/>
                <a:cs typeface="Arial"/>
              </a:rPr>
              <a:t>Amendments to UWFS Policy 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4" name="Subtitle 5"/>
          <p:cNvSpPr txBox="1">
            <a:spLocks/>
          </p:cNvSpPr>
          <p:nvPr/>
        </p:nvSpPr>
        <p:spPr>
          <a:xfrm>
            <a:off x="942074" y="4609668"/>
            <a:ext cx="7186612" cy="1614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defRPr/>
            </a:pPr>
            <a:endParaRPr lang="en-US" sz="3200" dirty="0" smtClean="0">
              <a:cs typeface="Arial"/>
            </a:endParaRPr>
          </a:p>
          <a:p>
            <a:pPr algn="ctr"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Ian Kay Station Manager Protection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2000" i="1" dirty="0" smtClean="0">
              <a:cs typeface="Arial"/>
            </a:endParaRPr>
          </a:p>
        </p:txBody>
      </p:sp>
      <p:pic>
        <p:nvPicPr>
          <p:cNvPr id="1028" name="Picture 4" descr="C:\Users\mark.shone\Desktop\evacuation.jpg"/>
          <p:cNvPicPr>
            <a:picLocks noChangeAspect="1" noChangeArrowheads="1"/>
          </p:cNvPicPr>
          <p:nvPr/>
        </p:nvPicPr>
        <p:blipFill>
          <a:blip r:embed="rId4"/>
          <a:srcRect r="3964" b="11858"/>
          <a:stretch>
            <a:fillRect/>
          </a:stretch>
        </p:blipFill>
        <p:spPr bwMode="auto">
          <a:xfrm>
            <a:off x="4385409" y="2442950"/>
            <a:ext cx="4102261" cy="21972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6" name="Picture 2" descr="C:\Users\mark.shone\Desktop\Detection system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74332" y="2812798"/>
            <a:ext cx="4138185" cy="2482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Some definitions</a:t>
            </a:r>
            <a:endParaRPr lang="en-GB" sz="3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2386013" y="2278202"/>
            <a:ext cx="5900737" cy="2889849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Automatic fire detection (AFD)</a:t>
            </a:r>
          </a:p>
          <a:p>
            <a:pPr>
              <a:buNone/>
            </a:pP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Automatic fire alarm (AFA)</a:t>
            </a:r>
          </a:p>
          <a:p>
            <a:pPr>
              <a:buNone/>
            </a:pP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False alarm…or ‘unwanted fire signal’ in fire and rescue service speak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endParaRPr lang="en-US" sz="2200" dirty="0" smtClean="0"/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1142566" y="2139351"/>
            <a:ext cx="1243447" cy="3236773"/>
            <a:chOff x="1142566" y="2139351"/>
            <a:chExt cx="1243447" cy="3236773"/>
          </a:xfrm>
        </p:grpSpPr>
        <p:pic>
          <p:nvPicPr>
            <p:cNvPr id="7" name="Picture 6" descr="imagesCA85BVL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6877" y="3009764"/>
              <a:ext cx="1209136" cy="1209136"/>
            </a:xfrm>
            <a:prstGeom prst="rect">
              <a:avLst/>
            </a:prstGeom>
          </p:spPr>
        </p:pic>
        <p:pic>
          <p:nvPicPr>
            <p:cNvPr id="8" name="Picture 7" descr="imagesCA9HF6I5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2566" y="2139351"/>
              <a:ext cx="1243447" cy="870413"/>
            </a:xfrm>
            <a:prstGeom prst="rect">
              <a:avLst/>
            </a:prstGeom>
          </p:spPr>
        </p:pic>
        <p:pic>
          <p:nvPicPr>
            <p:cNvPr id="9" name="Picture 8" descr="imagesCAEXXTBW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2566" y="4218900"/>
              <a:ext cx="1238609" cy="949151"/>
            </a:xfrm>
            <a:prstGeom prst="rect">
              <a:avLst/>
            </a:prstGeom>
          </p:spPr>
        </p:pic>
        <p:sp>
          <p:nvSpPr>
            <p:cNvPr id="10" name="Multiply 9"/>
            <p:cNvSpPr/>
            <p:nvPr/>
          </p:nvSpPr>
          <p:spPr>
            <a:xfrm>
              <a:off x="1471613" y="4433149"/>
              <a:ext cx="914400" cy="942975"/>
            </a:xfrm>
            <a:prstGeom prst="mathMultiply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Impact of responding to false alarms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3285" y="1483614"/>
            <a:ext cx="8463516" cy="4411502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Disruption to business/operations, safety risk to evacuees, complacency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Environmental issues caused by increased appliance movements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Fire crews are not available to respond to genuine life threatening emergencies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Risk to crews and other road users in responding under ‘blue light’ conditions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Financial costs of pay, fuel, administration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Disruption to prevention work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Disruption to on-call firefighters’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primary employment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Disruption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to firefighter training and community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safety work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</a:pP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 smtClean="0"/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6496493" y="3516148"/>
            <a:ext cx="2094614" cy="2152455"/>
            <a:chOff x="6586102" y="3437598"/>
            <a:chExt cx="2300722" cy="2077377"/>
          </a:xfrm>
        </p:grpSpPr>
        <p:pic>
          <p:nvPicPr>
            <p:cNvPr id="5" name="Picture 4" descr="imagesCAEXXTBW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86102" y="3437598"/>
              <a:ext cx="2300722" cy="1763052"/>
            </a:xfrm>
            <a:prstGeom prst="rect">
              <a:avLst/>
            </a:prstGeom>
          </p:spPr>
        </p:pic>
        <p:sp>
          <p:nvSpPr>
            <p:cNvPr id="6" name="Multiply 5"/>
            <p:cNvSpPr/>
            <p:nvPr/>
          </p:nvSpPr>
          <p:spPr>
            <a:xfrm>
              <a:off x="7515226" y="4257675"/>
              <a:ext cx="1371598" cy="1257300"/>
            </a:xfrm>
            <a:prstGeom prst="mathMultiply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87036"/>
            <a:ext cx="8229600" cy="1267691"/>
          </a:xfrm>
        </p:spPr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01437"/>
            <a:ext cx="8229600" cy="4967996"/>
          </a:xfrm>
        </p:spPr>
        <p:txBody>
          <a:bodyPr>
            <a:normAutofit fontScale="32500" lnSpcReduction="20000"/>
          </a:bodyPr>
          <a:lstStyle/>
          <a:p>
            <a:pPr lvl="0"/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2007 - Service’s 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original UwFS policy was 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introduced 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2012 - major review of the UwFS policy: </a:t>
            </a:r>
            <a:endParaRPr lang="en-GB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7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571500" lvl="1" indent="-171450">
              <a:buFont typeface="Arial" panose="020B0604020202020204" pitchFamily="34" charset="0"/>
              <a:buChar char="•"/>
            </a:pPr>
            <a:r>
              <a:rPr lang="en-GB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introduced </a:t>
            </a:r>
            <a:r>
              <a:rPr lang="en-GB" sz="7200" dirty="0">
                <a:latin typeface="Arial" panose="020B0604020202020204" pitchFamily="34" charset="0"/>
                <a:cs typeface="Arial" panose="020B0604020202020204" pitchFamily="34" charset="0"/>
              </a:rPr>
              <a:t>call challenge </a:t>
            </a:r>
            <a:r>
              <a:rPr lang="en-GB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procedure</a:t>
            </a:r>
            <a:endParaRPr lang="en-GB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1" indent="-171450">
              <a:buFont typeface="Arial" panose="020B0604020202020204" pitchFamily="34" charset="0"/>
              <a:buChar char="•"/>
            </a:pPr>
            <a:r>
              <a:rPr lang="en-GB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changed </a:t>
            </a:r>
            <a:r>
              <a:rPr lang="en-GB" sz="7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PDA to AFA’s</a:t>
            </a:r>
            <a:endParaRPr lang="en-GB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1" indent="-171450">
              <a:buFont typeface="Arial" panose="020B0604020202020204" pitchFamily="34" charset="0"/>
              <a:buChar char="•"/>
            </a:pPr>
            <a:r>
              <a:rPr lang="en-GB" sz="72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nhanced advice </a:t>
            </a:r>
            <a:r>
              <a:rPr lang="en-GB" sz="7200" dirty="0">
                <a:latin typeface="Arial" panose="020B0604020202020204" pitchFamily="34" charset="0"/>
                <a:cs typeface="Arial" panose="020B0604020202020204" pitchFamily="34" charset="0"/>
              </a:rPr>
              <a:t>given in response to single </a:t>
            </a:r>
            <a:r>
              <a:rPr lang="en-GB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UwFS’s</a:t>
            </a:r>
            <a:endParaRPr lang="en-GB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1" indent="-171450">
              <a:buFont typeface="Arial" panose="020B0604020202020204" pitchFamily="34" charset="0"/>
              <a:buChar char="•"/>
            </a:pPr>
            <a:r>
              <a:rPr lang="en-GB" sz="7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mplemented more </a:t>
            </a:r>
            <a:r>
              <a:rPr lang="en-GB" sz="7200" dirty="0">
                <a:latin typeface="Arial" panose="020B0604020202020204" pitchFamily="34" charset="0"/>
                <a:cs typeface="Arial" panose="020B0604020202020204" pitchFamily="34" charset="0"/>
              </a:rPr>
              <a:t>robust ways of managing the Service’s relationship with the parties responsible for premises with unacceptably high levels of </a:t>
            </a:r>
            <a:r>
              <a:rPr lang="en-GB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AFA’s</a:t>
            </a:r>
          </a:p>
          <a:p>
            <a:pPr marL="0" indent="0"/>
            <a:endParaRPr lang="en-GB" sz="6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GB" sz="6800" dirty="0" smtClean="0">
                <a:latin typeface="Arial" panose="020B0604020202020204" pitchFamily="34" charset="0"/>
                <a:cs typeface="Arial" panose="020B0604020202020204" pitchFamily="34" charset="0"/>
              </a:rPr>
              <a:t>2014 – A further incremental change to UwFS policy is made.</a:t>
            </a:r>
          </a:p>
          <a:p>
            <a:pPr marL="0" indent="0"/>
            <a:r>
              <a:rPr lang="en-GB" sz="6800" dirty="0" smtClean="0"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r>
              <a:rPr lang="en-GB" sz="6800" dirty="0">
                <a:latin typeface="Arial" panose="020B0604020202020204" pitchFamily="34" charset="0"/>
                <a:cs typeface="Arial" panose="020B0604020202020204" pitchFamily="34" charset="0"/>
              </a:rPr>
              <a:t>– A further incremental change to </a:t>
            </a:r>
            <a:r>
              <a:rPr lang="en-GB" sz="6800" dirty="0" err="1">
                <a:latin typeface="Arial" panose="020B0604020202020204" pitchFamily="34" charset="0"/>
                <a:cs typeface="Arial" panose="020B0604020202020204" pitchFamily="34" charset="0"/>
              </a:rPr>
              <a:t>UwFS</a:t>
            </a:r>
            <a:r>
              <a:rPr lang="en-GB" sz="6800" dirty="0">
                <a:latin typeface="Arial" panose="020B0604020202020204" pitchFamily="34" charset="0"/>
                <a:cs typeface="Arial" panose="020B0604020202020204" pitchFamily="34" charset="0"/>
              </a:rPr>
              <a:t> policy is made.</a:t>
            </a:r>
          </a:p>
          <a:p>
            <a:pPr marL="0" indent="0"/>
            <a:endParaRPr lang="en-GB" sz="6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88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516314"/>
            <a:ext cx="7772400" cy="714375"/>
          </a:xfrm>
        </p:spPr>
        <p:txBody>
          <a:bodyPr/>
          <a:lstStyle/>
          <a:p>
            <a:pPr algn="l" eaLnBrk="1" hangingPunct="1"/>
            <a:r>
              <a:rPr lang="en-US" dirty="0" smtClean="0"/>
              <a:t>However…</a:t>
            </a:r>
            <a:endParaRPr lang="en-GB" dirty="0" smtClean="0"/>
          </a:p>
        </p:txBody>
      </p:sp>
      <p:sp>
        <p:nvSpPr>
          <p:cNvPr id="9220" name="AutoShape 4" descr="data:image/jpg;base64,/9j/4AAQSkZJRgABAQAAAQABAAD/2wCEAAkGBhQSEBQUEhQVFBQUFB4ZGRcVFRUYFBkgIR4WFBcYGCEcHCYfHxooHRcVHy8hJScpLCwsFh4xNTEqNSgrLCkBCQoKDgwOGg8PGiwlHyU0KS0qMC4sKjAsLS0sNSopLC01Ki0zKiwsLDAvLCwsLSwsLCopKSwqNSksLCwqNCwsLP/AABEIAGYAsAMBIgACEQEDEQH/xAAcAAEAAgMBAQEAAAAAAAAAAAAABQYDBAcCAQj/xAA5EAACAQMCBAQFAwIEBwEAAAABAgMABBESIQUGEzEiQVFhBxQycYEjQpGhsTNSYnIVJEOCk8HhFv/EABkBAQADAQEAAAAAAAAAAAAAAAABAgQDBf/EACsRAAEDBAICAAUEAwAAAAAAAAEAAhEDEiExQVEEYQUTIoGRFHHB0RWhsf/aAAwDAQACEQMRAD8A7jSlKIlK+ZqH5l5kS0jDN4nc4RM41HbO/kB5n7UOEUzStHg/F47mFZYjlW/kHzU+4reoiUpSiJSlKIlKUoiUpSiJSlKIlKUoiUpSiJSlKIlfDWOe4VFLOwVR3LEAD8naqRzHznJHdBLeaFk6anT4XySXBzpYHyHY/iqueGiSi984fEX5V2hjhYyj98g0w+XiB/cN/auWcb4k1yxa4keZ9J04JKKT3wMBVGw7d8favHHuNyyuZLgtK6sVz+xT30r5AeeAMmog38p7Ko9Af/pFZnOL9aXsDw/EptBr1snhomPurNwLmOS0JNtKVXVnpSkhG9QQdh/uBBrrPKHOy32V6MkboMsSMxemA3qd9vauAjiEg7qCPbP/AKJ3qy8pcxTwSJ8uxQPlijgmJh5tgYye24I8qlrizelWp4niuYX0KsxmHCCv0BSqbyjzd1et8zPCNLKFGUQjYlv3duw332NXBWyMg5BGQR2rQ1wcJC8leqVqzcRjQ4aRFPozqD/BNekvozpw6HUcLhlOT6Dfc1ZWtdEwtila73iDVl1GkeLLAY9M77fmvMPEY3OEkRj6K6k/0NFFpiYW1SsE90iDLuqg+bMAP619a5UacsBqPh3G/wBvWiQVmpWu96g1ZdRp75YDGe2fT814l4lEpw0kan0LqD7dzRSGuOgtulaj8SiUAmSMahkZdRkeo33FZoLhXGUZWHqpBH9KKLSBMLLSlKKEpSlEUTzObf5Z1ujiJtts6ie66Mb6sjIx6Vx5uV+vM/y+XjjYeOUdIbjw7bsW7jw+mfarf8U5yZIo8kDpnt5F20Fh7hQ32zVS5BaaadwuoQacypDlZCv0qy75D5P7cbBhvmszjc+1Qt2DkXSytczAgtkRoNLt2G5I1Mf9qnv+aunCeWWRP0kS2T/UDrPuwBBz/ufNV7jtxc2AElqCI5TpdpLdFcSEZBjXAIUqu+rIz27mue8Vub24txcyvI0LyFFLO5MhAYnC9tAx3xjO1bG+MG073EehzhUvl9gC61x7lbUo68KyAf8AVjDGRfvtrA2/1D1FVFuRHzmCZHj32K4YA48JddQK58tvttVe4bxXiFotvIssojuCekwZ2DEEgoytkatuxG4P3q/8Ejku4xc3ay6n2Q28IGpARndfGkhZfqJHhxjzpU8UWXtcCNe/wobUl1hBBVY4Ry/DFNovNaIFBxENasCxACsn7dnztq/vXa7GVGiQxEGMqNJXtjsMVwfmE3AvmjuWBcnGrHiXsyBceHtpBOO5b1rp/wAMrwvbOp7LJke2pVcgf92r+ayU3Q61dV4+InCojEkpjUyGeNS2PEVzjT9qx81WgglsFtolys7lYwdKk6fXy86lOauK2qlIbkSMSRIoRHY+E7Hw+9fJeK2tw9q7CTUZWEOpHU6gPFkHyx610PK9ejUqNp0y5pLRd3BkQP5VR4nLI3/FTMgjkMMWVVtYG4xvjfyqz8o8KKsHazhg/TGJEcMzZxnIxt61p3PGuHSSTh+p+sRHKxSQRnScAauw3FeklsLC5IUT9UJ+0TSjS3b1HlUDcytFVz30/lBjgTGIPAaO9Y5le72yjuOLtHOodEtQyI305LEMcevvUfxiJIv+HizPXCXLhA0gIzpPh1Y2Aqy3fCra+jSaRGxpJDHXG4XzB7EDbsajOH8R4dJJBFGCvScmHwusZbsdJ7Me/wB6khcaVYwCA42iCIwMOE75+3KrXG5ZGHEzNGI3MUOVDagPEMb4Ga3LixaTiE+m1iusQxbSOFC+EbjY96kuKcU4e0lysiTM74SXRHKR4OwyowPxWPjjcO+YbqrOZQq6umJjtpGnOn2xVY9rYyq7A+W4SOAemDsGMd8ha/H7D/nraNLWOXTan9EsFQbnsSPLyq58BtBHAo6KwE5JjQgqpJ33Heovhr2nXg0BxKttlNesYjyc6tXnn13rNac7WskojVzlm0qxRhGx9FYjBNXEBebXNSqxrGtMNGd9n2R/Kn80zVcm57tlkdP1S0bFW0wyMARsRkDFZL/na3hkaN+pqUAnTE7AAjIJwNqtcFl/SV5AsOc6U/mmahbzm23jjjk1lhMMoEVnZvXAG+1bvC+KJcRiSPOkkjxKVORsQQRmkhcnUqjW3FpAVF+LFsdUMg7FSn5yrD+5qtfDTjiWsV5MylunCrYHc+MgDPkMkZPvXSfiBYLLYS57xjWpHfI8h7kEj81wu3iI1eLQpcKSdWk+ZBHmBhSfTArO76XyophpeA/U5V64PNccYtLyJrh+oHV0XSFjwQSEJxqxkdgR2BycmqbYWsXyitLOOvHIY/lWB1qMkMd9gPPYY71evhzx9baQ20mlY3Y4Y4wsnmCw20sPpP29ajPiLylZwySuVkWWf9SHRjpekitnYeIg+Z8Yx51roXPBYzJOI5V/iDGMqkxDdjqFXLng4lNnBa3IlkuXDNGuoCBsElmxsMZbcYPhNXLjvNEvCru3hEzywwQKJEdVAbOdwQB2GMH2A33ra+HPLNisnzcHU0xR6C8+lR1Du7DyAC4GxI8flioXnTjIvbgkaelEGEbH/KPrkPmQTgAe49c1HkucDDt4H4V/h1NjnS4fTkn+1q/Ea7V+Jhlz9MZ9xsr7/grXQvhfa6bMuf3vt9gAn9wa4yI2MiFizZUeI5Oe6kfcdiPKv0Zwrh6wQxxL2RQPv6n8nJrMz6nFyzneFVuYLeR+K26wy9J/ln8WkPtq3GDXrjkTrccMWR+o4mfL6Qurw+g7VK81ceWzhEugO5YKo8z5nBwT2BNY+McyKkVu8cYle4YCIEhRkjOST22rqYyvUpvquFMhmIc0azgznoT+2FRCkvyshaTFo186zKqjWo1/XqPlnGalOKXgj4nLi7W1Bt4wGKhww8hv/OasN3x54LVnuLZVYyBFRXVkkLdmzjYZ9fSvacTdYZZbu2SNYk1AqySBh6DbI8h+aratZ8lx+osEZGC3M2+jJ9wVtzP1rBum/WLwMA6jGs6SMj7nNUuDiEc0PDbeLeeKZC6AHUgXOst6CrHwzmqTqwxzW/RW4BMJVww7agrAdjjesEXNjszTRWha3EmgyKR1TvpLBQMlQak5Wei2pSkW+x9QjlsdHnA6WpwCyne5vTDcCJRdnUvTV9XY9z222r2tpNJxS7EE/QISPUemr52OO/bzqwcN4wHubmHQFEOk6h3bUCSTt5YqP4NzZ80LkwxKZYz4AWA6i7hWJxsNj61MDSGrVJe+waaOMTbBPeudLS4lCx4mVzqc8OYZxjJywz/NYeV+PWwtrS2ZOpOpC9PRl42BOXbPYD1qQ4PzFcTTuGtY1ELFJH6oLLtqwNtx2/msUHN+qGCSO3Vri5dlVAwA8JIZmbHbH96jEyrkPLflubqNOG4cc+ok8aUFw3iYiursNfLbD5tiYyitr7b5Pb0/FZ+Lmf52/e1cArbxsRpDFxg7DPY4yakrjm4JbzvJbIJ7eRVkjJUg6uzBsbjFSMPNCPLaCJQy3SsS3YrpH0nbc5yKj1K6uqVGu+Z8viM2kYtd1nA5n0q2FtEt7F47trd1ibpyFdQOf8RW2xnJO1WfkristxAzSkNpkZVkC6RIo7MB/NTZtExjQun00jH8VlVAO1XDYXm1vKFVhbGZ2YxknoHnuF4ubdXRkcZVgQQexB2IrkPOXABaMQ7MY9JZH2LEbBkORguNt/PY+tdjqD5w5bF9atDlQSQQWGRsc/f8iqVGXhYV+fYeJoHOA6p2cEB8dgSfIH849+1Sk9xF4HV2lTOVwrYTbB8Jym48wT9hVs4x8IZIo1a3bqtsZE1MoO2g9PffwbYJ8s+wpEdv0opyRoUYC6kKDWuBnSexGGBON64mWaWlnlVGi05HRWzHcQpFl3ZFJ2jKsxJzknxEKM+2ajYuIq0n6okOfPAXSBg50nuO1SL8Iaa4jWNC4ZFEQClu2W0gj6O2STjsaulr8GGaAGWQCc4ypLPGBnURnOS2rB9MDHvUAF4lRU8l7xbodDC2+SeVhOeo+8KP/wCVtifbQNu3ft2BrptanCOHCCCOIHIjQLnGM4GM4rbNaWMDBAWdU/mHhlzcXsfSVVjgjJDSqTGzN4SBg7kLWhbWEqWQt7mze5WGYqNBAOnurx75PcjarBzALkPm3Z8dCQ6QiMpcaOlnK6t9T7Aj6ax2nGrkyMsluFRImbX48MwJxp2xg47E53zU28rc3zXBgZaIERsHE5kZ5Kg+HcKlS2uA9pJJBJIvTtnkBkUAeJsk7b4wM5rFY8tzSJdpHHJbwywhUjmfJ1g5JGScDy/NS1rzHePCJBbjGhW+ibLaiN1XGrAHljJ7jakXGr5WOq3yG1sMh8JgDTH4FOd87n6s7VFgVz8QfkgDMd8RxO8b2tWztri4ns+pbvAtoMuzkYY6dACY7jbNfODm8tENslsWbrEiUkdHSzZycHOceVbg5guz2tX2VWxodc+FtStqG24GwycY3ztXr/8AQXmkt8rtp2wkmonfDFe4Xtt9QzU2qrvNLhaWiOs7yZ37K0r+0uEk4i0cTs0wjSMgbHIKsw9hmvHBuAXVpdWzEI8fT6LdJWGlfqVnyd/F51L2/FrroazbkyGVR0yCulWVN84GQrMcn0B9KwR8euzgm3KjJB8EhUeKLfSBrbAaQZGxxntS1P1z7SyBBEH8Wj8LNy9YSJLfl0KiSclCR9Q0gZHtUBYcFuIYLKbou72zy64hgSYcncZ8/b3qfHHLroSObbDrLpVcSk6f8xAXLemVyN8+RrFPe3ogLBf1GllGnp6iq6HMQ2/1hfF55paFUea8EmBmJ+wLf+FQd/wS4mgvJjCyvcTRFYti4VCAS39dq2oeVJIOKQvGpNsS74HaNmGGHsCcVOcN4rdNOI5YAqBTmQB8EgsAVyMAHA2Jz4s1YMVFgXT/ACNSC0AQZEfuAP8AQG0xX2lKuvOSlKURfMVSviRyalxbPJFCGuFIbwDDOM+JTjvtv67VdqVBEooDlPlaK0t4wI1EvTHUfuxbA1b98Z8vap7FfaUAhEpSlSir/Go7kygQ6tDKm6sgVSrO0mrJz4lKgYB7b471pWtlffKqsjN1+qhdlZdLJpBZV323Gk+pyfOrbilEVYtWvw8IZU0Fj1BhMooCgb68nPiORk5A2xXlrjiBkfEaLGJfDqEZLL2xs+wI3ycHyq00xRFWOHC+KHqeF2uB3EZCx6F1aQHIxrBAyc75xWCO74npXVEhYq+QOmAp2079Q5H1AAYztkjerdSiKqXV5xDDCOIHABDOIsn/AA/2iT6h+pkbDtgms3Fbi/DMII1YdJcHCYDZGvGp8scZwNhtuastKIqxIb8rsIzqZlIAUaBpyrKdWSSwK4J21g+VfIJ7/XECihep+oSEIC4XGkiTUQRrySM6gNiKtFKIvgFfaUoiUpSiJSlKIlKUoiUpSiJSlKIlKUoiUpSiJSlKIlKUoiUpSiJSlKIlKUoi/9k="/>
          <p:cNvSpPr>
            <a:spLocks noChangeAspect="1" noChangeArrowheads="1"/>
          </p:cNvSpPr>
          <p:nvPr/>
        </p:nvSpPr>
        <p:spPr bwMode="auto">
          <a:xfrm>
            <a:off x="134938" y="-439738"/>
            <a:ext cx="1543050" cy="895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826270" y="1291390"/>
            <a:ext cx="81312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“We reviewed the policy and consider proposals to reduce numbers further.” </a:t>
            </a:r>
            <a:endParaRPr lang="en-GB" sz="24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00677" y="2246763"/>
            <a:ext cx="5264851" cy="3569601"/>
            <a:chOff x="2024949" y="3343386"/>
            <a:chExt cx="4572000" cy="2743200"/>
          </a:xfrm>
        </p:grpSpPr>
        <p:pic>
          <p:nvPicPr>
            <p:cNvPr id="1026" name="Chart 7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4949" y="3343386"/>
              <a:ext cx="4572000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ight Arrow 4"/>
            <p:cNvSpPr/>
            <p:nvPr/>
          </p:nvSpPr>
          <p:spPr>
            <a:xfrm rot="788459">
              <a:off x="3231624" y="3918910"/>
              <a:ext cx="3268237" cy="296085"/>
            </a:xfrm>
            <a:prstGeom prst="right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802923" y="2689231"/>
            <a:ext cx="310818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23% reduction </a:t>
            </a:r>
            <a:r>
              <a:rPr lang="en-GB" sz="2000" dirty="0"/>
              <a:t>s</a:t>
            </a:r>
            <a:r>
              <a:rPr lang="en-GB" sz="2000" dirty="0" smtClean="0"/>
              <a:t>ince 2014</a:t>
            </a:r>
          </a:p>
          <a:p>
            <a:endParaRPr lang="en-GB" sz="2000" dirty="0"/>
          </a:p>
          <a:p>
            <a:r>
              <a:rPr lang="en-GB" sz="2000" dirty="0" smtClean="0"/>
              <a:t>46% reduction since 2011 – 2.4 fewer incidents a day</a:t>
            </a:r>
          </a:p>
          <a:p>
            <a:endParaRPr lang="en-GB" sz="2000" dirty="0" smtClean="0"/>
          </a:p>
          <a:p>
            <a:r>
              <a:rPr lang="en-GB" sz="2000" dirty="0" smtClean="0"/>
              <a:t>2015/16 – 1048 AFA’s attended</a:t>
            </a:r>
            <a:endParaRPr lang="en-GB" sz="2000" dirty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744611" y="1579767"/>
            <a:ext cx="7785777" cy="425266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44611" y="332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00FF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spcAft>
                <a:spcPts val="600"/>
              </a:spcAft>
            </a:pPr>
            <a:r>
              <a:rPr lang="en-GB" dirty="0" smtClean="0"/>
              <a:t>Policy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379296" y="2765778"/>
            <a:ext cx="6516406" cy="1103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b="1" dirty="0"/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Non-attendance </a:t>
            </a: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all </a:t>
            </a:r>
            <a:r>
              <a:rPr lang="en-GB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non-sleeping risk non-domestic </a:t>
            </a: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premises </a:t>
            </a:r>
            <a:r>
              <a:rPr lang="en-GB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24/7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31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Rectangle 4"/>
          <p:cNvSpPr/>
          <p:nvPr/>
        </p:nvSpPr>
        <p:spPr>
          <a:xfrm>
            <a:off x="457200" y="1850065"/>
            <a:ext cx="8229600" cy="3359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142240" rIns="142240" bIns="142240" numCol="1" spcCol="1270" anchor="ctr" anchorCtr="0">
            <a:noAutofit/>
          </a:bodyPr>
          <a:lstStyle/>
          <a:p>
            <a:pPr lvl="0" algn="ctr">
              <a:spcAft>
                <a:spcPts val="0"/>
              </a:spcAft>
            </a:pPr>
            <a:r>
              <a:rPr lang="en-GB" sz="2800" dirty="0" smtClean="0"/>
              <a:t>send one fire engine with some temporary exemptions</a:t>
            </a:r>
            <a:endParaRPr lang="en-GB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172597"/>
              </p:ext>
            </p:extLst>
          </p:nvPr>
        </p:nvGraphicFramePr>
        <p:xfrm>
          <a:off x="1" y="1698528"/>
          <a:ext cx="9143999" cy="33462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9528"/>
                <a:gridCol w="1807859"/>
                <a:gridCol w="2331005"/>
                <a:gridCol w="3965607"/>
              </a:tblGrid>
              <a:tr h="1075114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Likely reduction in AFA’s (% based on 2015/15 figures)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Financial implications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Safety &amp; Environmental implications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480" marR="55480" marT="0" marB="0"/>
                </a:tc>
              </a:tr>
              <a:tr h="2271105">
                <a:tc>
                  <a:txBody>
                    <a:bodyPr/>
                    <a:lstStyle/>
                    <a:p>
                      <a:pPr fontAlgn="auto" hangingPunct="1"/>
                      <a:endParaRPr lang="en-GB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66.8%</a:t>
                      </a: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marL="342900" lvl="0" indent="-342900" fontAlgn="auto" hangingPunct="1">
                        <a:buFont typeface="Symbol" panose="05050102010706020507" pitchFamily="18" charset="2"/>
                        <a:buChar char=""/>
                      </a:pPr>
                      <a:r>
                        <a:rPr lang="en-GB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 </a:t>
                      </a: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non-cashable savings of £844,200</a:t>
                      </a:r>
                    </a:p>
                    <a:p>
                      <a:pPr marL="342900" lvl="0" indent="-342900" fontAlgn="auto" hangingPunct="1">
                        <a:buFont typeface="Symbol" panose="05050102010706020507" pitchFamily="18" charset="2"/>
                        <a:buChar char=""/>
                      </a:pPr>
                      <a:r>
                        <a:rPr lang="en-GB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reduced </a:t>
                      </a: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fuel costs</a:t>
                      </a:r>
                    </a:p>
                    <a:p>
                      <a:pPr marL="201295" fontAlgn="auto" hangingPunct="1"/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marL="342900" lvl="0" indent="-342900" fontAlgn="auto" hangingPunct="1">
                        <a:buFont typeface="Symbol" panose="05050102010706020507" pitchFamily="18" charset="2"/>
                        <a:buChar char=""/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</a:t>
                      </a: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less </a:t>
                      </a:r>
                      <a:r>
                        <a:rPr lang="en-GB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calls per annum 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fontAlgn="auto" hangingPunct="1">
                        <a:buFont typeface="Symbol" panose="05050102010706020507" pitchFamily="18" charset="2"/>
                        <a:buChar char=""/>
                      </a:pPr>
                      <a:r>
                        <a:rPr lang="en-GB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decrease </a:t>
                      </a: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emissions/reduced carbon footprint</a:t>
                      </a:r>
                    </a:p>
                    <a:p>
                      <a:pPr marL="342900" lvl="0" indent="-342900" fontAlgn="auto" hangingPunct="1">
                        <a:buFont typeface="Symbol" panose="05050102010706020507" pitchFamily="18" charset="2"/>
                        <a:buChar char=""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crews available to attend other ‘real’ emergencies, training and community safety activities.</a:t>
                      </a:r>
                    </a:p>
                    <a:p>
                      <a:pPr marL="342900" lvl="0" indent="-342900" fontAlgn="auto" hangingPunct="1">
                        <a:buFont typeface="Symbol" panose="05050102010706020507" pitchFamily="18" charset="2"/>
                        <a:buChar char=""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reduced risk of ‘blue-lights’ / high-speed vehicles being involved in road accidents</a:t>
                      </a:r>
                    </a:p>
                  </a:txBody>
                  <a:tcPr marL="55480" marR="554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82115" y="327174"/>
            <a:ext cx="3326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of </a:t>
            </a:r>
            <a:r>
              <a:rPr lang="en-GB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1134</TotalTime>
  <Words>262</Words>
  <Application>Microsoft Office PowerPoint</Application>
  <PresentationFormat>On-screen Show (4:3)</PresentationFormat>
  <Paragraphs>65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Symbol</vt:lpstr>
      <vt:lpstr>Times New Roman</vt:lpstr>
      <vt:lpstr>Office Theme</vt:lpstr>
      <vt:lpstr>Office Theme</vt:lpstr>
      <vt:lpstr>Office Theme</vt:lpstr>
      <vt:lpstr>Amendments to UWFS Policy </vt:lpstr>
      <vt:lpstr>Some definitions</vt:lpstr>
      <vt:lpstr>Impact of responding to false alarms</vt:lpstr>
      <vt:lpstr>Background</vt:lpstr>
      <vt:lpstr>However…</vt:lpstr>
      <vt:lpstr>PowerPoint Presentation</vt:lpstr>
      <vt:lpstr>PowerPoint Presentation</vt:lpstr>
    </vt:vector>
  </TitlesOfParts>
  <Company>Cheshire Fire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Helen Heald</dc:creator>
  <cp:lastModifiedBy>Ashley Lawton</cp:lastModifiedBy>
  <cp:revision>153</cp:revision>
  <cp:lastPrinted>2016-11-10T10:14:21Z</cp:lastPrinted>
  <dcterms:created xsi:type="dcterms:W3CDTF">2011-08-02T15:48:30Z</dcterms:created>
  <dcterms:modified xsi:type="dcterms:W3CDTF">2017-05-16T14:41:04Z</dcterms:modified>
</cp:coreProperties>
</file>