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sldIdLst>
    <p:sldId id="256" r:id="rId5"/>
    <p:sldId id="257" r:id="rId6"/>
    <p:sldId id="258" r:id="rId7"/>
    <p:sldId id="259" r:id="rId8"/>
    <p:sldId id="260" r:id="rId9"/>
    <p:sldId id="261" r:id="rId10"/>
    <p:sldId id="262" r:id="rId11"/>
  </p:sldIdLst>
  <p:sldSz cx="18288000" cy="10287000"/>
  <p:notesSz cx="6858000" cy="9144000"/>
  <p:embeddedFontLst>
    <p:embeddedFont>
      <p:font typeface="Comic Sans Bold" panose="020B0604020202020204" charset="0"/>
      <p:regular r:id="rId13"/>
    </p:embeddedFont>
    <p:embeddedFont>
      <p:font typeface="Source Sans Pro Bold" panose="020B0703030403020204" pitchFamily="34" charset="0"/>
      <p:regular r:id="rId14"/>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606F53-9EFA-4551-9BF3-89CED1BA6AD5}" type="datetimeFigureOut">
              <a:rPr lang="en-GB" smtClean="0"/>
              <a:t>05/11/2026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31FB9-753D-4AD4-BFD9-7B19B5BCF6B9}" type="slidenum">
              <a:rPr lang="en-GB" smtClean="0"/>
              <a:t>‹#›</a:t>
            </a:fld>
            <a:endParaRPr lang="en-GB"/>
          </a:p>
        </p:txBody>
      </p:sp>
    </p:spTree>
    <p:extLst>
      <p:ext uri="{BB962C8B-B14F-4D97-AF65-F5344CB8AC3E}">
        <p14:creationId xmlns:p14="http://schemas.microsoft.com/office/powerpoint/2010/main" val="306399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Before you continue, share the story of Robin 2 the Rescue and use the slides that follow to explore what you’ve learnt together from Robin’s adventure.</a:t>
            </a:r>
          </a:p>
          <a:p>
            <a:endParaRPr lang="en-GB"/>
          </a:p>
          <a:p>
            <a:r>
              <a:rPr lang="en-GB"/>
              <a:t>Watch the animated story or download the </a:t>
            </a:r>
            <a:r>
              <a:rPr lang="en-GB" err="1"/>
              <a:t>ebook</a:t>
            </a:r>
            <a:r>
              <a:rPr lang="en-GB"/>
              <a:t> at cheshirefire.gov.uk/robin</a:t>
            </a:r>
          </a:p>
        </p:txBody>
      </p:sp>
      <p:sp>
        <p:nvSpPr>
          <p:cNvPr id="4" name="Slide Number Placeholder 3"/>
          <p:cNvSpPr>
            <a:spLocks noGrp="1"/>
          </p:cNvSpPr>
          <p:nvPr>
            <p:ph type="sldNum" sz="quarter" idx="5"/>
          </p:nvPr>
        </p:nvSpPr>
        <p:spPr/>
        <p:txBody>
          <a:bodyPr/>
          <a:lstStyle/>
          <a:p>
            <a:fld id="{8EF31FB9-753D-4AD4-BFD9-7B19B5BCF6B9}" type="slidenum">
              <a:rPr lang="en-GB" smtClean="0"/>
              <a:t>1</a:t>
            </a:fld>
            <a:endParaRPr lang="en-GB"/>
          </a:p>
        </p:txBody>
      </p:sp>
    </p:spTree>
    <p:extLst>
      <p:ext uri="{BB962C8B-B14F-4D97-AF65-F5344CB8AC3E}">
        <p14:creationId xmlns:p14="http://schemas.microsoft.com/office/powerpoint/2010/main" val="199886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Questions to ask</a:t>
            </a:r>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b="0" i="0">
                <a:effectLst/>
              </a:rPr>
              <a:t>Does anyone know if they have smoke alarms at home?</a:t>
            </a:r>
            <a:endParaRPr lang="en-GB"/>
          </a:p>
          <a:p>
            <a:pPr marL="171450" lvl="0" indent="-171450">
              <a:buFont typeface="Arial" panose="020B0604020202020204" pitchFamily="34" charset="0"/>
              <a:buChar char="•"/>
            </a:pPr>
            <a:r>
              <a:rPr lang="en-GB" b="0" i="0">
                <a:effectLst/>
              </a:rPr>
              <a:t>Has a grown-up ever pressed the button to test one?</a:t>
            </a:r>
            <a:endParaRPr lang="en-GB"/>
          </a:p>
          <a:p>
            <a:pPr marL="171450" lvl="0" indent="-171450">
              <a:buFont typeface="Arial" panose="020B0604020202020204" pitchFamily="34" charset="0"/>
              <a:buChar char="•"/>
            </a:pPr>
            <a:r>
              <a:rPr lang="en-GB" b="0" i="0">
                <a:effectLst/>
              </a:rPr>
              <a:t>What sound does a smoke alarm make?</a:t>
            </a:r>
            <a:endParaRPr lang="en-GB"/>
          </a:p>
          <a:p>
            <a:pPr marL="171450" lvl="0" indent="-171450">
              <a:buFont typeface="Arial" panose="020B0604020202020204" pitchFamily="34" charset="0"/>
              <a:buChar char="•"/>
            </a:pPr>
            <a:r>
              <a:rPr lang="en-GB" b="0" i="0">
                <a:effectLst/>
              </a:rPr>
              <a:t>Why do you think smoke alarms are important?</a:t>
            </a:r>
            <a:endParaRPr lang="en-GB"/>
          </a:p>
          <a:p>
            <a:pPr marL="171450" lvl="0" indent="-171450">
              <a:buFont typeface="Arial" panose="020B0604020202020204" pitchFamily="34" charset="0"/>
              <a:buChar char="•"/>
            </a:pPr>
            <a:r>
              <a:rPr lang="en-GB" b="0" i="0">
                <a:effectLst/>
              </a:rPr>
              <a:t>How often do you think a smoke alarm should be tested?</a:t>
            </a:r>
          </a:p>
          <a:p>
            <a:pPr lvl="0"/>
            <a:endParaRPr lang="en-GB"/>
          </a:p>
          <a:p>
            <a:r>
              <a:rPr lang="en-GB" sz="1200" b="1" i="0" kern="1200">
                <a:solidFill>
                  <a:schemeClr val="tx1"/>
                </a:solidFill>
                <a:effectLst/>
                <a:latin typeface="+mn-lt"/>
                <a:ea typeface="+mn-ea"/>
                <a:cs typeface="+mn-cs"/>
              </a:rPr>
              <a:t>Key message</a:t>
            </a:r>
            <a:endParaRPr lang="en-GB" sz="120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Robin says: "Test your smoke alarms weekly, don’t hang about!“</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Smoke alarms give us an early warning if there is a fire in the home. Encourage children to ask a grown-up to test their smoke alarms regularly.</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Test it Tuesday is a good way to remember and build a safety habit in the home.</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2</a:t>
            </a:fld>
            <a:endParaRPr lang="en-GB"/>
          </a:p>
        </p:txBody>
      </p:sp>
    </p:spTree>
    <p:extLst>
      <p:ext uri="{BB962C8B-B14F-4D97-AF65-F5344CB8AC3E}">
        <p14:creationId xmlns:p14="http://schemas.microsoft.com/office/powerpoint/2010/main" val="1914853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Questions to ask</a:t>
            </a:r>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b="0" i="0">
                <a:effectLst/>
              </a:rPr>
              <a:t>What is wrong with the bedroom Robin visits?</a:t>
            </a:r>
            <a:endParaRPr lang="en-GB"/>
          </a:p>
          <a:p>
            <a:pPr marL="171450" lvl="0" indent="-171450">
              <a:buFont typeface="Arial" panose="020B0604020202020204" pitchFamily="34" charset="0"/>
              <a:buChar char="•"/>
            </a:pPr>
            <a:r>
              <a:rPr lang="en-GB" b="0" i="0">
                <a:effectLst/>
              </a:rPr>
              <a:t>Can you spot anything that might be in the way?</a:t>
            </a:r>
            <a:endParaRPr lang="en-GB"/>
          </a:p>
          <a:p>
            <a:pPr marL="171450" lvl="0" indent="-171450">
              <a:buFont typeface="Arial" panose="020B0604020202020204" pitchFamily="34" charset="0"/>
              <a:buChar char="•"/>
            </a:pPr>
            <a:r>
              <a:rPr lang="en-GB" b="0" i="0">
                <a:effectLst/>
              </a:rPr>
              <a:t>What might happen if you had to leave the room quickly and there were toys, clothes or books on the floor?</a:t>
            </a:r>
            <a:endParaRPr lang="en-GB"/>
          </a:p>
          <a:p>
            <a:pPr marL="171450" lvl="0" indent="-171450">
              <a:buFont typeface="Arial" panose="020B0604020202020204" pitchFamily="34" charset="0"/>
              <a:buChar char="•"/>
            </a:pPr>
            <a:r>
              <a:rPr lang="en-GB" b="0" i="0">
                <a:effectLst/>
              </a:rPr>
              <a:t>Why is it important to have a clear path to the door?</a:t>
            </a:r>
            <a:endParaRPr lang="en-GB"/>
          </a:p>
          <a:p>
            <a:endParaRPr lang="en-GB" sz="1200" b="1"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Key message</a:t>
            </a:r>
            <a:endParaRPr lang="en-GB" sz="120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Robin says: "Keep escape routes clear, so you can get out!“</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If there is a fire and the smoke alarm sounds, messy floors could slow you down or cause you to trip when trying to get outside safely.</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3</a:t>
            </a:fld>
            <a:endParaRPr lang="en-GB"/>
          </a:p>
        </p:txBody>
      </p:sp>
    </p:spTree>
    <p:extLst>
      <p:ext uri="{BB962C8B-B14F-4D97-AF65-F5344CB8AC3E}">
        <p14:creationId xmlns:p14="http://schemas.microsoft.com/office/powerpoint/2010/main" val="124505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Questions to ask</a:t>
            </a:r>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b="0" i="0">
                <a:effectLst/>
              </a:rPr>
              <a:t>What did Robin and his cadets find in the kitchen?</a:t>
            </a:r>
            <a:endParaRPr lang="en-GB"/>
          </a:p>
          <a:p>
            <a:pPr marL="171450" lvl="0" indent="-171450">
              <a:buFont typeface="Arial" panose="020B0604020202020204" pitchFamily="34" charset="0"/>
              <a:buChar char="•"/>
            </a:pPr>
            <a:r>
              <a:rPr lang="en-GB" b="0" i="0">
                <a:effectLst/>
              </a:rPr>
              <a:t>What might happen if things are left on a hot hob?</a:t>
            </a:r>
            <a:endParaRPr lang="en-GB"/>
          </a:p>
          <a:p>
            <a:pPr marL="171450" lvl="0" indent="-171450">
              <a:buFont typeface="Arial" panose="020B0604020202020204" pitchFamily="34" charset="0"/>
              <a:buChar char="•"/>
            </a:pPr>
            <a:r>
              <a:rPr lang="en-GB" b="0" i="0">
                <a:effectLst/>
              </a:rPr>
              <a:t>Does anyone put drawings, toys or other items on their kitchen worktop?</a:t>
            </a:r>
            <a:endParaRPr lang="en-GB"/>
          </a:p>
          <a:p>
            <a:pPr marL="628650" lvl="1" indent="-171450">
              <a:buFont typeface="Arial" panose="020B0604020202020204" pitchFamily="34" charset="0"/>
              <a:buChar char="•"/>
            </a:pPr>
            <a:r>
              <a:rPr lang="en-GB" b="0" i="0">
                <a:effectLst/>
              </a:rPr>
              <a:t>Could these things get too close to a hot cooking area?</a:t>
            </a:r>
            <a:endParaRPr lang="en-GB"/>
          </a:p>
          <a:p>
            <a:pPr marL="171450" lvl="0" indent="-171450">
              <a:buFont typeface="Arial" panose="020B0604020202020204" pitchFamily="34" charset="0"/>
              <a:buChar char="•"/>
            </a:pPr>
            <a:r>
              <a:rPr lang="en-GB" b="0" i="0">
                <a:effectLst/>
              </a:rPr>
              <a:t>Who has a dog or cat at home?</a:t>
            </a:r>
            <a:endParaRPr lang="en-GB"/>
          </a:p>
          <a:p>
            <a:pPr marL="628650" lvl="1" indent="-171450">
              <a:buFont typeface="Arial" panose="020B0604020202020204" pitchFamily="34" charset="0"/>
              <a:buChar char="•"/>
            </a:pPr>
            <a:r>
              <a:rPr lang="en-GB" b="0" i="0">
                <a:effectLst/>
              </a:rPr>
              <a:t>Did you know pets can sometimes jump onto worktops or accidentally press hob controls?</a:t>
            </a:r>
            <a:endParaRPr lang="en-GB"/>
          </a:p>
          <a:p>
            <a:r>
              <a:rPr lang="en-GB" sz="1200" b="1" i="0" kern="1200">
                <a:solidFill>
                  <a:schemeClr val="tx1"/>
                </a:solidFill>
                <a:effectLst/>
                <a:latin typeface="+mn-lt"/>
                <a:ea typeface="+mn-ea"/>
                <a:cs typeface="+mn-cs"/>
              </a:rPr>
              <a:t>Key message</a:t>
            </a:r>
            <a:endParaRPr lang="en-GB" sz="120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Robin says: "Keep your hobs clear, don’t leave things out!“</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Never leave bags, shopping, paper, tea towels, toys or other items on or near a hob. Even when cooking has finished, hobs can stay hot for some time.</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4</a:t>
            </a:fld>
            <a:endParaRPr lang="en-GB"/>
          </a:p>
        </p:txBody>
      </p:sp>
    </p:spTree>
    <p:extLst>
      <p:ext uri="{BB962C8B-B14F-4D97-AF65-F5344CB8AC3E}">
        <p14:creationId xmlns:p14="http://schemas.microsoft.com/office/powerpoint/2010/main" val="3564887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Questions to ask</a:t>
            </a:r>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b="0" i="0">
                <a:effectLst/>
              </a:rPr>
              <a:t>Why was Old Dog in danger?</a:t>
            </a:r>
            <a:endParaRPr lang="en-GB" b="0"/>
          </a:p>
          <a:p>
            <a:pPr marL="171450" lvl="0" indent="-171450">
              <a:buFont typeface="Arial" panose="020B0604020202020204" pitchFamily="34" charset="0"/>
              <a:buChar char="•"/>
            </a:pPr>
            <a:r>
              <a:rPr lang="en-GB" b="0" i="0">
                <a:effectLst/>
              </a:rPr>
              <a:t>Why is icy water so dangerous?</a:t>
            </a:r>
            <a:endParaRPr lang="en-GB" b="0"/>
          </a:p>
          <a:p>
            <a:pPr marL="171450" lvl="0" indent="-171450">
              <a:buFont typeface="Arial" panose="020B0604020202020204" pitchFamily="34" charset="0"/>
              <a:buChar char="•"/>
            </a:pPr>
            <a:r>
              <a:rPr lang="en-GB" b="0" i="0">
                <a:effectLst/>
              </a:rPr>
              <a:t>What did Robin and the cadets do to help?</a:t>
            </a:r>
          </a:p>
          <a:p>
            <a:pPr marL="171450" lvl="0" indent="-171450">
              <a:buFont typeface="Arial" panose="020B0604020202020204" pitchFamily="34" charset="0"/>
              <a:buChar char="•"/>
            </a:pPr>
            <a:endParaRPr lang="en-GB" b="0"/>
          </a:p>
          <a:p>
            <a:r>
              <a:rPr lang="en-GB" sz="1200" b="0" i="0" kern="1200">
                <a:solidFill>
                  <a:schemeClr val="tx1"/>
                </a:solidFill>
                <a:effectLst/>
                <a:latin typeface="+mn-lt"/>
                <a:ea typeface="+mn-ea"/>
                <a:cs typeface="+mn-cs"/>
              </a:rPr>
              <a:t>Explain that cold water can quickly make it difficult for someone to move, swim or help themselves. This is why it is important to get help quickly while keeping yourself safe by not going in the water.</a:t>
            </a:r>
            <a:endParaRPr lang="en-GB" sz="1200" kern="1200">
              <a:solidFill>
                <a:schemeClr val="tx1"/>
              </a:solidFill>
              <a:effectLst/>
              <a:latin typeface="+mn-lt"/>
              <a:ea typeface="+mn-ea"/>
              <a:cs typeface="+mn-cs"/>
            </a:endParaRPr>
          </a:p>
          <a:p>
            <a:endParaRPr lang="en-GB" sz="1200" b="1" i="0" kern="1200">
              <a:solidFill>
                <a:schemeClr val="tx1"/>
              </a:solidFill>
              <a:effectLst/>
              <a:latin typeface="+mn-lt"/>
              <a:ea typeface="+mn-ea"/>
              <a:cs typeface="+mn-cs"/>
            </a:endParaRPr>
          </a:p>
          <a:p>
            <a:r>
              <a:rPr lang="en-GB" sz="1200" b="1" i="0" kern="1200">
                <a:solidFill>
                  <a:schemeClr val="tx1"/>
                </a:solidFill>
                <a:effectLst/>
                <a:latin typeface="+mn-lt"/>
                <a:ea typeface="+mn-ea"/>
                <a:cs typeface="+mn-cs"/>
              </a:rPr>
              <a:t>The Water Safety Rules</a:t>
            </a:r>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Teach children to remember:</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b="1" i="0" kern="1200">
                <a:solidFill>
                  <a:schemeClr val="tx1"/>
                </a:solidFill>
                <a:effectLst/>
                <a:latin typeface="+mn-lt"/>
                <a:ea typeface="+mn-ea"/>
                <a:cs typeface="+mn-cs"/>
              </a:rPr>
              <a:t>SHOUT - </a:t>
            </a:r>
            <a:r>
              <a:rPr lang="en-GB" sz="1200" b="0" i="0" kern="1200">
                <a:solidFill>
                  <a:schemeClr val="tx1"/>
                </a:solidFill>
                <a:effectLst/>
                <a:latin typeface="+mn-lt"/>
                <a:ea typeface="+mn-ea"/>
                <a:cs typeface="+mn-cs"/>
              </a:rPr>
              <a:t>Call loudly for help and attract the attention of nearby adults.</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b="1" i="0" kern="1200">
                <a:solidFill>
                  <a:schemeClr val="tx1"/>
                </a:solidFill>
                <a:effectLst/>
                <a:latin typeface="+mn-lt"/>
                <a:ea typeface="+mn-ea"/>
                <a:cs typeface="+mn-cs"/>
              </a:rPr>
              <a:t>REACH - </a:t>
            </a:r>
            <a:r>
              <a:rPr lang="en-GB" sz="1200" b="0" i="0" kern="1200">
                <a:solidFill>
                  <a:schemeClr val="tx1"/>
                </a:solidFill>
                <a:effectLst/>
                <a:latin typeface="+mn-lt"/>
                <a:ea typeface="+mn-ea"/>
                <a:cs typeface="+mn-cs"/>
              </a:rPr>
              <a:t>Use something long, such as a stick or branch, to help the person without getting too close to the water yourself.</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b="1" i="0" kern="1200">
                <a:solidFill>
                  <a:schemeClr val="tx1"/>
                </a:solidFill>
                <a:effectLst/>
                <a:latin typeface="+mn-lt"/>
                <a:ea typeface="+mn-ea"/>
                <a:cs typeface="+mn-cs"/>
              </a:rPr>
              <a:t>THROW - </a:t>
            </a:r>
            <a:r>
              <a:rPr lang="en-GB" sz="1200" b="0" i="0" kern="1200">
                <a:solidFill>
                  <a:schemeClr val="tx1"/>
                </a:solidFill>
                <a:effectLst/>
                <a:latin typeface="+mn-lt"/>
                <a:ea typeface="+mn-ea"/>
                <a:cs typeface="+mn-cs"/>
              </a:rPr>
              <a:t>Throw something that floats, such as a life ring, throw line, football or another floating object, to help them stay afloat.</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b="1" i="0" kern="1200">
                <a:solidFill>
                  <a:schemeClr val="tx1"/>
                </a:solidFill>
                <a:effectLst/>
                <a:latin typeface="+mn-lt"/>
                <a:ea typeface="+mn-ea"/>
                <a:cs typeface="+mn-cs"/>
              </a:rPr>
              <a:t>DON'T GO - </a:t>
            </a:r>
            <a:r>
              <a:rPr lang="en-GB" sz="1200" b="0" i="0" kern="1200">
                <a:solidFill>
                  <a:schemeClr val="tx1"/>
                </a:solidFill>
                <a:effectLst/>
                <a:latin typeface="+mn-lt"/>
                <a:ea typeface="+mn-ea"/>
                <a:cs typeface="+mn-cs"/>
              </a:rPr>
              <a:t>Never enter the water or go onto the ice yourself. You could quickly become another person needing rescue.</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sz="1200" b="1" i="0" kern="1200">
                <a:solidFill>
                  <a:schemeClr val="tx1"/>
                </a:solidFill>
                <a:effectLst/>
                <a:latin typeface="+mn-lt"/>
                <a:ea typeface="+mn-ea"/>
                <a:cs typeface="+mn-cs"/>
              </a:rPr>
              <a:t>CALL 999 - </a:t>
            </a:r>
            <a:r>
              <a:rPr lang="en-GB" sz="1200" b="0" i="0" kern="1200">
                <a:solidFill>
                  <a:schemeClr val="tx1"/>
                </a:solidFill>
                <a:effectLst/>
                <a:latin typeface="+mn-lt"/>
                <a:ea typeface="+mn-ea"/>
                <a:cs typeface="+mn-cs"/>
              </a:rPr>
              <a:t>Call for the emergency services. If you do not have a phone, get help from an adult immediately.</a:t>
            </a: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en-GB" b="1"/>
              <a:t>FLOAT TO LIVE</a:t>
            </a:r>
            <a:r>
              <a:rPr lang="en-GB"/>
              <a:t> - If you are in danger, lie on your back with your ears in the water and steady your breathing until help arrives or you can reach safety.</a:t>
            </a:r>
            <a:endParaRPr lang="en-GB" sz="1200" i="0" kern="1200" dirty="0">
              <a:solidFill>
                <a:schemeClr val="tx1"/>
              </a:solidFill>
              <a:effectLst/>
              <a:latin typeface="+mn-lt"/>
            </a:endParaRPr>
          </a:p>
          <a:p>
            <a:endParaRPr lang="en-GB" b="1"/>
          </a:p>
          <a:p>
            <a:r>
              <a:rPr lang="en-GB" sz="1200" b="1" i="0" kern="1200">
                <a:solidFill>
                  <a:schemeClr val="tx1"/>
                </a:solidFill>
                <a:effectLst/>
                <a:latin typeface="+mn-lt"/>
                <a:ea typeface="+mn-ea"/>
                <a:cs typeface="+mn-cs"/>
              </a:rPr>
              <a:t>Key message</a:t>
            </a:r>
            <a:endParaRPr lang="en-GB" sz="1200" kern="1200">
              <a:solidFill>
                <a:schemeClr val="tx1"/>
              </a:solidFill>
              <a:effectLst/>
              <a:latin typeface="+mn-lt"/>
              <a:ea typeface="+mn-ea"/>
              <a:cs typeface="+mn-cs"/>
            </a:endParaRPr>
          </a:p>
          <a:p>
            <a:r>
              <a:rPr lang="en-GB" sz="1200" b="0" i="1" kern="1200">
                <a:solidFill>
                  <a:schemeClr val="tx1"/>
                </a:solidFill>
                <a:effectLst/>
                <a:latin typeface="+mn-lt"/>
                <a:ea typeface="+mn-ea"/>
                <a:cs typeface="+mn-cs"/>
              </a:rPr>
              <a:t>Robin says: "Help others safely. Never put yourself in danger.“</a:t>
            </a:r>
          </a:p>
          <a:p>
            <a:endParaRPr lang="en-GB" sz="1200" kern="1200">
              <a:solidFill>
                <a:schemeClr val="tx1"/>
              </a:solidFill>
              <a:effectLst/>
              <a:latin typeface="+mn-lt"/>
              <a:ea typeface="+mn-ea"/>
              <a:cs typeface="+mn-cs"/>
            </a:endParaRPr>
          </a:p>
          <a:p>
            <a:r>
              <a:rPr lang="en-GB" b="0" i="0" kern="1200">
                <a:effectLst/>
              </a:rPr>
              <a:t>Firefighters receive specialist training and wear protective </a:t>
            </a:r>
            <a:r>
              <a:rPr lang="en-GB"/>
              <a:t>gear </a:t>
            </a:r>
            <a:r>
              <a:rPr lang="en-GB" b="0" i="0" kern="1200">
                <a:effectLst/>
              </a:rPr>
              <a:t>to carry out rescues</a:t>
            </a:r>
            <a:r>
              <a:rPr lang="en-GB"/>
              <a:t> safely - always call </a:t>
            </a:r>
            <a:r>
              <a:rPr lang="en-GB" b="0" i="0" kern="1200">
                <a:effectLst/>
              </a:rPr>
              <a:t>999</a:t>
            </a:r>
            <a:r>
              <a:rPr lang="en-GB"/>
              <a:t> if someone needs rescuing from water</a:t>
            </a:r>
            <a:r>
              <a:rPr lang="en-GB" b="0" i="0" kern="1200">
                <a:effectLst/>
              </a:rPr>
              <a:t>.</a:t>
            </a:r>
            <a:endParaRPr lang="en-GB"/>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5</a:t>
            </a:fld>
            <a:endParaRPr lang="en-GB"/>
          </a:p>
        </p:txBody>
      </p:sp>
    </p:spTree>
    <p:extLst>
      <p:ext uri="{BB962C8B-B14F-4D97-AF65-F5344CB8AC3E}">
        <p14:creationId xmlns:p14="http://schemas.microsoft.com/office/powerpoint/2010/main" val="3184438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Firefighters help people, animals and communities stay safe. They do lots of different jobs, including:</a:t>
            </a:r>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b="0" i="0">
                <a:effectLst/>
              </a:rPr>
              <a:t>Putting out fires in homes, cars and outdoors using hoses and special equipment.</a:t>
            </a:r>
            <a:endParaRPr lang="en-GB"/>
          </a:p>
          <a:p>
            <a:pPr marL="171450" lvl="0" indent="-171450">
              <a:buFont typeface="Arial" panose="020B0604020202020204" pitchFamily="34" charset="0"/>
              <a:buChar char="•"/>
            </a:pPr>
            <a:r>
              <a:rPr lang="en-GB" b="0" i="0">
                <a:effectLst/>
              </a:rPr>
              <a:t>Helping people after car accidents and rescuing them safely.</a:t>
            </a:r>
            <a:endParaRPr lang="en-GB"/>
          </a:p>
          <a:p>
            <a:pPr marL="171450" lvl="0" indent="-171450">
              <a:buFont typeface="Arial" panose="020B0604020202020204" pitchFamily="34" charset="0"/>
              <a:buChar char="•"/>
            </a:pPr>
            <a:r>
              <a:rPr lang="en-GB" b="0" i="0">
                <a:effectLst/>
              </a:rPr>
              <a:t>Rescuing people from water using boats, ropes and other rescue equipment.</a:t>
            </a:r>
            <a:endParaRPr lang="en-GB"/>
          </a:p>
          <a:p>
            <a:pPr marL="171450" lvl="0" indent="-171450">
              <a:buFont typeface="Arial" panose="020B0604020202020204" pitchFamily="34" charset="0"/>
              <a:buChar char="•"/>
            </a:pPr>
            <a:r>
              <a:rPr lang="en-GB" b="0" i="0">
                <a:effectLst/>
              </a:rPr>
              <a:t>Helping people who are trapped up high or in other hard-to-reach places.</a:t>
            </a:r>
            <a:endParaRPr lang="en-GB"/>
          </a:p>
          <a:p>
            <a:pPr marL="171450" lvl="0" indent="-171450">
              <a:buFont typeface="Arial" panose="020B0604020202020204" pitchFamily="34" charset="0"/>
              <a:buChar char="•"/>
            </a:pPr>
            <a:r>
              <a:rPr lang="en-GB" b="0" i="0">
                <a:effectLst/>
              </a:rPr>
              <a:t>Rescuing animals, from pets to larger animals such as horses and cows. Just like in Robin's story, firefighters can help animals that get into trouble.</a:t>
            </a:r>
            <a:endParaRPr lang="en-GB"/>
          </a:p>
          <a:p>
            <a:pPr marL="171450" lvl="0" indent="-171450">
              <a:buFont typeface="Arial" panose="020B0604020202020204" pitchFamily="34" charset="0"/>
              <a:buChar char="•"/>
            </a:pPr>
            <a:r>
              <a:rPr lang="en-GB" b="0" i="0">
                <a:effectLst/>
              </a:rPr>
              <a:t>Teaching people how to stay safe by visiting schools, homes and community groups to share safety advice.</a:t>
            </a:r>
            <a:endParaRPr lang="en-GB"/>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6</a:t>
            </a:fld>
            <a:endParaRPr lang="en-GB"/>
          </a:p>
        </p:txBody>
      </p:sp>
    </p:spTree>
    <p:extLst>
      <p:ext uri="{BB962C8B-B14F-4D97-AF65-F5344CB8AC3E}">
        <p14:creationId xmlns:p14="http://schemas.microsoft.com/office/powerpoint/2010/main" val="2699295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a:solidFill>
                  <a:schemeClr val="tx1"/>
                </a:solidFill>
                <a:effectLst/>
                <a:latin typeface="+mn-lt"/>
                <a:ea typeface="+mn-ea"/>
                <a:cs typeface="+mn-cs"/>
              </a:rPr>
              <a:t>Continue the adventure</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Challenge the class to go home and share one safety message from Robin's adventure with their family. This helps spread important safety messages beyond the classroom and into the home.</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Teachers, children and families can meet Robin again and explore free activities, colouring sheets and safety resources by visiting: </a:t>
            </a:r>
            <a:r>
              <a:rPr lang="en-GB" sz="1200" b="1" i="0" kern="1200">
                <a:solidFill>
                  <a:schemeClr val="tx1"/>
                </a:solidFill>
                <a:effectLst/>
                <a:latin typeface="+mn-lt"/>
                <a:ea typeface="+mn-ea"/>
                <a:cs typeface="+mn-cs"/>
              </a:rPr>
              <a:t>cheshirefire.gov.uk/robin</a:t>
            </a:r>
          </a:p>
          <a:p>
            <a:endParaRPr lang="en-GB" sz="120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Parents and carers can also learn more about Cheshire Fire Cadets, our exciting programme for young people aged 12 to 17 years, through links available on the Robin webpage.</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8EF31FB9-753D-4AD4-BFD9-7B19B5BCF6B9}" type="slidenum">
              <a:rPr lang="en-GB" smtClean="0"/>
              <a:t>7</a:t>
            </a:fld>
            <a:endParaRPr lang="en-GB"/>
          </a:p>
        </p:txBody>
      </p:sp>
    </p:spTree>
    <p:extLst>
      <p:ext uri="{BB962C8B-B14F-4D97-AF65-F5344CB8AC3E}">
        <p14:creationId xmlns:p14="http://schemas.microsoft.com/office/powerpoint/2010/main" val="306011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9855" cy="12656203"/>
          </a:xfrm>
          <a:custGeom>
            <a:avLst/>
            <a:gdLst/>
            <a:ahLst/>
            <a:cxnLst/>
            <a:rect l="l" t="t" r="r" b="b"/>
            <a:pathLst>
              <a:path w="18889855" h="12656203">
                <a:moveTo>
                  <a:pt x="0" y="0"/>
                </a:moveTo>
                <a:lnTo>
                  <a:pt x="18889855" y="0"/>
                </a:lnTo>
                <a:lnTo>
                  <a:pt x="18889855" y="12656203"/>
                </a:lnTo>
                <a:lnTo>
                  <a:pt x="0" y="12656203"/>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0" y="-144661"/>
            <a:ext cx="18288000" cy="10431661"/>
            <a:chOff x="0" y="-38100"/>
            <a:chExt cx="4816593" cy="27474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alpha val="53725"/>
              </a:srgbClr>
            </a:solidFill>
          </p:spPr>
          <p:txBody>
            <a:bodyPr/>
            <a:lstStyle/>
            <a:p>
              <a:endParaRPr lang="en-GB"/>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4410797" y="1358910"/>
            <a:ext cx="9466406" cy="7569180"/>
          </a:xfrm>
          <a:custGeom>
            <a:avLst/>
            <a:gdLst/>
            <a:ahLst/>
            <a:cxnLst/>
            <a:rect l="l" t="t" r="r" b="b"/>
            <a:pathLst>
              <a:path w="9466406" h="7569180">
                <a:moveTo>
                  <a:pt x="0" y="0"/>
                </a:moveTo>
                <a:lnTo>
                  <a:pt x="9466406" y="0"/>
                </a:lnTo>
                <a:lnTo>
                  <a:pt x="9466406" y="7569180"/>
                </a:lnTo>
                <a:lnTo>
                  <a:pt x="0" y="7569180"/>
                </a:lnTo>
                <a:lnTo>
                  <a:pt x="0" y="0"/>
                </a:lnTo>
                <a:close/>
              </a:path>
            </a:pathLst>
          </a:custGeom>
          <a:blipFill>
            <a:blip r:embed="rId4"/>
            <a:stretch>
              <a:fillRect/>
            </a:stretch>
          </a:blipFill>
        </p:spPr>
        <p:txBody>
          <a:bodyPr/>
          <a:lstStyle/>
          <a:p>
            <a:endParaRPr lang="en-GB"/>
          </a:p>
        </p:txBody>
      </p:sp>
      <p:sp>
        <p:nvSpPr>
          <p:cNvPr id="7" name="Freeform 7"/>
          <p:cNvSpPr/>
          <p:nvPr/>
        </p:nvSpPr>
        <p:spPr>
          <a:xfrm>
            <a:off x="14248958" y="6328102"/>
            <a:ext cx="3333833" cy="3333833"/>
          </a:xfrm>
          <a:custGeom>
            <a:avLst/>
            <a:gdLst/>
            <a:ahLst/>
            <a:cxnLst/>
            <a:rect l="l" t="t" r="r" b="b"/>
            <a:pathLst>
              <a:path w="3333833" h="3333833">
                <a:moveTo>
                  <a:pt x="0" y="0"/>
                </a:moveTo>
                <a:lnTo>
                  <a:pt x="3333833" y="0"/>
                </a:lnTo>
                <a:lnTo>
                  <a:pt x="3333833" y="3333832"/>
                </a:lnTo>
                <a:lnTo>
                  <a:pt x="0" y="3333832"/>
                </a:lnTo>
                <a:lnTo>
                  <a:pt x="0" y="0"/>
                </a:lnTo>
                <a:close/>
              </a:path>
            </a:pathLst>
          </a:custGeom>
          <a:blipFill>
            <a:blip r:embed="rId5"/>
            <a:stretch>
              <a:fillRect/>
            </a:stretch>
          </a:blipFill>
        </p:spPr>
        <p:txBody>
          <a:bodyPr/>
          <a:lstStyle/>
          <a:p>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25018"/>
            <a:ext cx="18288000" cy="12931140"/>
          </a:xfrm>
          <a:custGeom>
            <a:avLst/>
            <a:gdLst/>
            <a:ahLst/>
            <a:cxnLst/>
            <a:rect l="l" t="t" r="r" b="b"/>
            <a:pathLst>
              <a:path w="18288000" h="12931140">
                <a:moveTo>
                  <a:pt x="0" y="0"/>
                </a:moveTo>
                <a:lnTo>
                  <a:pt x="18288000" y="0"/>
                </a:lnTo>
                <a:lnTo>
                  <a:pt x="18288000" y="12931140"/>
                </a:lnTo>
                <a:lnTo>
                  <a:pt x="0" y="12931140"/>
                </a:lnTo>
                <a:lnTo>
                  <a:pt x="0" y="0"/>
                </a:lnTo>
                <a:close/>
              </a:path>
            </a:pathLst>
          </a:custGeom>
          <a:blipFill>
            <a:blip r:embed="rId3"/>
            <a:stretch>
              <a:fillRect/>
            </a:stretch>
          </a:blipFill>
        </p:spPr>
        <p:txBody>
          <a:bodyPr/>
          <a:lstStyle/>
          <a:p>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644140"/>
            <a:ext cx="18288000" cy="12931140"/>
          </a:xfrm>
          <a:custGeom>
            <a:avLst/>
            <a:gdLst/>
            <a:ahLst/>
            <a:cxnLst/>
            <a:rect l="l" t="t" r="r" b="b"/>
            <a:pathLst>
              <a:path w="18288000" h="12931140">
                <a:moveTo>
                  <a:pt x="0" y="0"/>
                </a:moveTo>
                <a:lnTo>
                  <a:pt x="18288000" y="0"/>
                </a:lnTo>
                <a:lnTo>
                  <a:pt x="18288000" y="12931140"/>
                </a:lnTo>
                <a:lnTo>
                  <a:pt x="0" y="12931140"/>
                </a:lnTo>
                <a:lnTo>
                  <a:pt x="0" y="0"/>
                </a:lnTo>
                <a:close/>
              </a:path>
            </a:pathLst>
          </a:custGeom>
          <a:blipFill>
            <a:blip r:embed="rId3"/>
            <a:stretch>
              <a:fillRect/>
            </a:stretch>
          </a:blipFill>
        </p:spPr>
        <p:txBody>
          <a:bodyPr/>
          <a:lstStyle/>
          <a:p>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27939"/>
            <a:ext cx="18288000" cy="12931140"/>
          </a:xfrm>
          <a:custGeom>
            <a:avLst/>
            <a:gdLst/>
            <a:ahLst/>
            <a:cxnLst/>
            <a:rect l="l" t="t" r="r" b="b"/>
            <a:pathLst>
              <a:path w="18288000" h="12931140">
                <a:moveTo>
                  <a:pt x="0" y="0"/>
                </a:moveTo>
                <a:lnTo>
                  <a:pt x="18288000" y="0"/>
                </a:lnTo>
                <a:lnTo>
                  <a:pt x="18288000" y="12931140"/>
                </a:lnTo>
                <a:lnTo>
                  <a:pt x="0" y="12931140"/>
                </a:lnTo>
                <a:lnTo>
                  <a:pt x="0" y="0"/>
                </a:lnTo>
                <a:close/>
              </a:path>
            </a:pathLst>
          </a:custGeom>
          <a:blipFill>
            <a:blip r:embed="rId3"/>
            <a:stretch>
              <a:fillRect/>
            </a:stretch>
          </a:blipFill>
        </p:spPr>
        <p:txBody>
          <a:bodyPr/>
          <a:lstStyle/>
          <a:p>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8974"/>
            <a:ext cx="18288000" cy="12931140"/>
          </a:xfrm>
          <a:custGeom>
            <a:avLst/>
            <a:gdLst/>
            <a:ahLst/>
            <a:cxnLst/>
            <a:rect l="l" t="t" r="r" b="b"/>
            <a:pathLst>
              <a:path w="18288000" h="12931140">
                <a:moveTo>
                  <a:pt x="0" y="0"/>
                </a:moveTo>
                <a:lnTo>
                  <a:pt x="18288000" y="0"/>
                </a:lnTo>
                <a:lnTo>
                  <a:pt x="18288000" y="12931140"/>
                </a:lnTo>
                <a:lnTo>
                  <a:pt x="0" y="12931140"/>
                </a:lnTo>
                <a:lnTo>
                  <a:pt x="0" y="0"/>
                </a:lnTo>
                <a:close/>
              </a:path>
            </a:pathLst>
          </a:custGeom>
          <a:blipFill>
            <a:blip r:embed="rId3"/>
            <a:stretch>
              <a:fillRect/>
            </a:stretch>
          </a:blipFill>
        </p:spPr>
        <p:txBody>
          <a:bodyPr/>
          <a:lstStyle/>
          <a:p>
            <a:endParaRPr lang="en-GB"/>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3462000" cy="10287000"/>
          </a:xfrm>
          <a:custGeom>
            <a:avLst/>
            <a:gdLst/>
            <a:ahLst/>
            <a:cxnLst/>
            <a:rect l="l" t="t" r="r" b="b"/>
            <a:pathLst>
              <a:path w="13462000" h="10287000">
                <a:moveTo>
                  <a:pt x="0" y="0"/>
                </a:moveTo>
                <a:lnTo>
                  <a:pt x="13462000" y="0"/>
                </a:lnTo>
                <a:lnTo>
                  <a:pt x="13462000" y="10287000"/>
                </a:lnTo>
                <a:lnTo>
                  <a:pt x="0" y="10287000"/>
                </a:lnTo>
                <a:lnTo>
                  <a:pt x="0" y="0"/>
                </a:lnTo>
                <a:close/>
              </a:path>
            </a:pathLst>
          </a:custGeom>
          <a:blipFill>
            <a:blip r:embed="rId3"/>
            <a:stretch>
              <a:fillRect/>
            </a:stretch>
          </a:blipFill>
        </p:spPr>
        <p:txBody>
          <a:bodyPr/>
          <a:lstStyle/>
          <a:p>
            <a:endParaRPr lang="en-GB"/>
          </a:p>
        </p:txBody>
      </p:sp>
      <p:sp>
        <p:nvSpPr>
          <p:cNvPr id="3" name="TextBox 3"/>
          <p:cNvSpPr txBox="1"/>
          <p:nvPr/>
        </p:nvSpPr>
        <p:spPr>
          <a:xfrm>
            <a:off x="10683337" y="3780155"/>
            <a:ext cx="7604663" cy="2583815"/>
          </a:xfrm>
          <a:prstGeom prst="rect">
            <a:avLst/>
          </a:prstGeom>
        </p:spPr>
        <p:txBody>
          <a:bodyPr lIns="0" tIns="0" rIns="0" bIns="0" rtlCol="0" anchor="t">
            <a:spAutoFit/>
          </a:bodyPr>
          <a:lstStyle/>
          <a:p>
            <a:pPr algn="ctr">
              <a:lnSpc>
                <a:spcPts val="10360"/>
              </a:lnSpc>
            </a:pPr>
            <a:r>
              <a:rPr lang="en-US" sz="7400" b="1">
                <a:solidFill>
                  <a:srgbClr val="000000"/>
                </a:solidFill>
                <a:latin typeface="Comic Sans Bold"/>
                <a:ea typeface="Comic Sans Bold"/>
                <a:cs typeface="Comic Sans Bold"/>
                <a:sym typeface="Comic Sans Bold"/>
              </a:rPr>
              <a:t>What does a firefighter do?</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89855" cy="12656203"/>
          </a:xfrm>
          <a:custGeom>
            <a:avLst/>
            <a:gdLst/>
            <a:ahLst/>
            <a:cxnLst/>
            <a:rect l="l" t="t" r="r" b="b"/>
            <a:pathLst>
              <a:path w="18889855" h="12656203">
                <a:moveTo>
                  <a:pt x="0" y="0"/>
                </a:moveTo>
                <a:lnTo>
                  <a:pt x="18889855" y="0"/>
                </a:lnTo>
                <a:lnTo>
                  <a:pt x="18889855" y="12656203"/>
                </a:lnTo>
                <a:lnTo>
                  <a:pt x="0" y="12656203"/>
                </a:lnTo>
                <a:lnTo>
                  <a:pt x="0" y="0"/>
                </a:lnTo>
                <a:close/>
              </a:path>
            </a:pathLst>
          </a:custGeom>
          <a:blipFill>
            <a:blip r:embed="rId3"/>
            <a:stretch>
              <a:fillRect/>
            </a:stretch>
          </a:blipFill>
        </p:spPr>
        <p:txBody>
          <a:bodyPr/>
          <a:lstStyle/>
          <a:p>
            <a:endParaRPr lang="en-GB"/>
          </a:p>
        </p:txBody>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alpha val="53725"/>
              </a:srgbClr>
            </a:solidFill>
          </p:spPr>
          <p:txBody>
            <a:bodyPr/>
            <a:lstStyle/>
            <a:p>
              <a:endParaRPr lang="en-GB"/>
            </a:p>
          </p:txBody>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7307872" y="3006444"/>
            <a:ext cx="4274112" cy="4274112"/>
          </a:xfrm>
          <a:custGeom>
            <a:avLst/>
            <a:gdLst/>
            <a:ahLst/>
            <a:cxnLst/>
            <a:rect l="l" t="t" r="r" b="b"/>
            <a:pathLst>
              <a:path w="4274112" h="4274112">
                <a:moveTo>
                  <a:pt x="0" y="0"/>
                </a:moveTo>
                <a:lnTo>
                  <a:pt x="4274112" y="0"/>
                </a:lnTo>
                <a:lnTo>
                  <a:pt x="4274112" y="4274112"/>
                </a:lnTo>
                <a:lnTo>
                  <a:pt x="0" y="4274112"/>
                </a:lnTo>
                <a:lnTo>
                  <a:pt x="0" y="0"/>
                </a:lnTo>
                <a:close/>
              </a:path>
            </a:pathLst>
          </a:custGeom>
          <a:blipFill>
            <a:blip r:embed="rId4"/>
            <a:stretch>
              <a:fillRect/>
            </a:stretch>
          </a:blipFill>
        </p:spPr>
        <p:txBody>
          <a:bodyPr/>
          <a:lstStyle/>
          <a:p>
            <a:endParaRPr lang="en-GB"/>
          </a:p>
        </p:txBody>
      </p:sp>
      <p:grpSp>
        <p:nvGrpSpPr>
          <p:cNvPr id="7" name="Group 7"/>
          <p:cNvGrpSpPr/>
          <p:nvPr/>
        </p:nvGrpSpPr>
        <p:grpSpPr>
          <a:xfrm>
            <a:off x="1660821" y="9076546"/>
            <a:ext cx="14966358" cy="752901"/>
            <a:chOff x="0" y="0"/>
            <a:chExt cx="19955144" cy="1003867"/>
          </a:xfrm>
        </p:grpSpPr>
        <p:sp>
          <p:nvSpPr>
            <p:cNvPr id="8" name="Freeform 8"/>
            <p:cNvSpPr/>
            <p:nvPr/>
          </p:nvSpPr>
          <p:spPr>
            <a:xfrm>
              <a:off x="0" y="0"/>
              <a:ext cx="1003867" cy="1003867"/>
            </a:xfrm>
            <a:custGeom>
              <a:avLst/>
              <a:gdLst/>
              <a:ahLst/>
              <a:cxnLst/>
              <a:rect l="l" t="t" r="r" b="b"/>
              <a:pathLst>
                <a:path w="1003867" h="1003867">
                  <a:moveTo>
                    <a:pt x="0" y="0"/>
                  </a:moveTo>
                  <a:lnTo>
                    <a:pt x="1003867" y="0"/>
                  </a:lnTo>
                  <a:lnTo>
                    <a:pt x="1003867" y="1003867"/>
                  </a:lnTo>
                  <a:lnTo>
                    <a:pt x="0" y="100386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TextBox 9"/>
            <p:cNvSpPr txBox="1"/>
            <p:nvPr/>
          </p:nvSpPr>
          <p:spPr>
            <a:xfrm>
              <a:off x="1003867" y="-25400"/>
              <a:ext cx="18951276" cy="924560"/>
            </a:xfrm>
            <a:prstGeom prst="rect">
              <a:avLst/>
            </a:prstGeom>
          </p:spPr>
          <p:txBody>
            <a:bodyPr lIns="0" tIns="0" rIns="0" bIns="0" rtlCol="0" anchor="t">
              <a:spAutoFit/>
            </a:bodyPr>
            <a:lstStyle/>
            <a:p>
              <a:pPr algn="ctr">
                <a:lnSpc>
                  <a:spcPts val="5880"/>
                </a:lnSpc>
              </a:pPr>
              <a:r>
                <a:rPr lang="en-US" sz="4200" b="1">
                  <a:solidFill>
                    <a:srgbClr val="FFFFFF"/>
                  </a:solidFill>
                  <a:latin typeface="Source Sans Pro Bold"/>
                  <a:ea typeface="Source Sans Pro Bold"/>
                  <a:cs typeface="Source Sans Pro Bold"/>
                  <a:sym typeface="Source Sans Pro Bold"/>
                </a:rPr>
                <a:t>2026 - Robin 2 the Rescue, Cheshire Fire and Rescue Service</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8CA288903CB5043BFDCD12DF944CE34" ma:contentTypeVersion="16" ma:contentTypeDescription="Create a new document." ma:contentTypeScope="" ma:versionID="5f63ab970dd0d095d78d750297e17584">
  <xsd:schema xmlns:xsd="http://www.w3.org/2001/XMLSchema" xmlns:xs="http://www.w3.org/2001/XMLSchema" xmlns:p="http://schemas.microsoft.com/office/2006/metadata/properties" xmlns:ns2="7bc7b81d-586b-4611-a2a9-1aa5ee516954" xmlns:ns3="0066ed96-7cb7-4517-9553-38c9e030630a" targetNamespace="http://schemas.microsoft.com/office/2006/metadata/properties" ma:root="true" ma:fieldsID="7c47b9ce53bea79f38067d95f1441abe" ns2:_="" ns3:_="">
    <xsd:import namespace="7bc7b81d-586b-4611-a2a9-1aa5ee516954"/>
    <xsd:import namespace="0066ed96-7cb7-4517-9553-38c9e030630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Date" minOccurs="0"/>
                <xsd:element ref="ns2:Requested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c7b81d-586b-4611-a2a9-1aa5ee5169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190b5c2-8f44-4c68-87d8-209671f62dc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Time" ma:internalName="Date">
      <xsd:simpleType>
        <xsd:restriction base="dms:DateTime"/>
      </xsd:simpleType>
    </xsd:element>
    <xsd:element name="Requestedby" ma:index="23" nillable="true" ma:displayName="Requested by" ma:format="Dropdown" ma:list="UserInfo" ma:SharePointGroup="0" ma:internalName="Reques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066ed96-7cb7-4517-9553-38c9e030630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98467d0-366a-461a-9398-901b4c94439b}" ma:internalName="TaxCatchAll" ma:showField="CatchAllData" ma:web="0066ed96-7cb7-4517-9553-38c9e03063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c7b81d-586b-4611-a2a9-1aa5ee516954">
      <Terms xmlns="http://schemas.microsoft.com/office/infopath/2007/PartnerControls"/>
    </lcf76f155ced4ddcb4097134ff3c332f>
    <Date xmlns="7bc7b81d-586b-4611-a2a9-1aa5ee516954" xsi:nil="true"/>
    <TaxCatchAll xmlns="0066ed96-7cb7-4517-9553-38c9e030630a" xsi:nil="true"/>
    <Requestedby xmlns="7bc7b81d-586b-4611-a2a9-1aa5ee516954">
      <UserInfo>
        <DisplayName/>
        <AccountId xsi:nil="true"/>
        <AccountType/>
      </UserInfo>
    </Requestedby>
  </documentManagement>
</p:properties>
</file>

<file path=customXml/itemProps1.xml><?xml version="1.0" encoding="utf-8"?>
<ds:datastoreItem xmlns:ds="http://schemas.openxmlformats.org/officeDocument/2006/customXml" ds:itemID="{DF77690D-DBB1-4F6F-A312-8BC339D6D7A7}">
  <ds:schemaRefs>
    <ds:schemaRef ds:uri="http://schemas.microsoft.com/sharepoint/v3/contenttype/forms"/>
  </ds:schemaRefs>
</ds:datastoreItem>
</file>

<file path=customXml/itemProps2.xml><?xml version="1.0" encoding="utf-8"?>
<ds:datastoreItem xmlns:ds="http://schemas.openxmlformats.org/officeDocument/2006/customXml" ds:itemID="{A691BE37-416E-4A39-9E0B-63C463091D24}">
  <ds:schemaRefs>
    <ds:schemaRef ds:uri="0066ed96-7cb7-4517-9553-38c9e030630a"/>
    <ds:schemaRef ds:uri="7bc7b81d-586b-4611-a2a9-1aa5ee5169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149E6A9-6A30-412B-B417-8052898512D5}">
  <ds:schemaRefs>
    <ds:schemaRef ds:uri="0066ed96-7cb7-4517-9553-38c9e030630a"/>
    <ds:schemaRef ds:uri="7bc7b81d-586b-4611-a2a9-1aa5ee51695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7</Slides>
  <Notes>7</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Robin 2 slides to accompany classroom discussion</dc:title>
  <cp:revision>5</cp:revision>
  <dcterms:created xsi:type="dcterms:W3CDTF">2006-08-16T00:00:00Z</dcterms:created>
  <dcterms:modified xsi:type="dcterms:W3CDTF">2026-11-05T15:48:14Z</dcterms:modified>
  <dc:identifier>DAHW21Ejv3Q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0x01010078CA288903CB5043BFDCD12DF944CE34</vt:lpwstr>
  </property>
  <property fmtid="{D5CDD505-2E9C-101B-9397-08002B2CF9AE}" pid="3" name="MediaServiceImageTags">
    <vt:lpwstr/>
  </property>
</Properties>
</file>